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1.xml" ContentType="application/vnd.ms-office.chartstyle+xml"/>
  <Override PartName="/ppt/charts/style2.xml" ContentType="application/vnd.ms-office.chartstyle+xml"/>
  <Override PartName="/ppt/charts/chart1.xml" ContentType="application/vnd.openxmlformats-officedocument.drawingml.chart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$Luisa.Arias\Aerocivil\2016\Rendicion%20de%20cuentas\Presentacion\Informacion%20presentac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$Luisa.Arias\Aerocivil\2016\Rendicion%20de%20cuentas\Presentacion\Informacion%20presentac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dLbls>
            <c:dLbl>
              <c:idx val="0"/>
              <c:layout>
                <c:manualLayout>
                  <c:x val="-9.82091276718660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38C-4F55-9743-F8F57C3BF5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0436051925524109"/>
                  <c:y val="-3.058103975535168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27,08%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38C-4F55-9743-F8F57C3BF5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6655159625312644E-2"/>
                  <c:y val="-3.05810397553528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38C-4F55-9743-F8F57C3BF5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2432120161756282E-2"/>
                  <c:y val="-6.147928084355731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38C-4F55-9743-F8F57C3BF5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5480802723476241E-2"/>
                  <c:y val="3.058103975535168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74,2%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38C-4F55-9743-F8F57C3BF5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2803774311573278E-2"/>
                  <c:y val="-2.803229594426420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838C-4F55-9743-F8F57C3BF5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OAP!$C$3:$C$8</c:f>
              <c:strCache>
                <c:ptCount val="6"/>
                <c:pt idx="0">
                  <c:v>Aeropuertos con obras de construcción y ampliación de aeropuertos terminados</c:v>
                </c:pt>
                <c:pt idx="1">
                  <c:v>Aeropuertos intervenidos con obras de construcción (torres de control, terminales, pistas, plataformas, calles de rodaje, cuartel de bomberos, cerramientos) y/o mantenimiento de infraestructura aeroportuaria</c:v>
                </c:pt>
                <c:pt idx="2">
                  <c:v>Aeropuertos para la prosperidad intervenidos</c:v>
                </c:pt>
                <c:pt idx="3">
                  <c:v>Intervenciones terminadas en mantenimiento de infraestructura aeroportuaria (iguales o superiores a $800 millones)</c:v>
                </c:pt>
                <c:pt idx="4">
                  <c:v>Pasajeros movilizados por años entre los aeropuertos del país (millones)</c:v>
                </c:pt>
                <c:pt idx="5">
                  <c:v>Pasajeros movilizados en el Aeropuerto Internacional El Dorado (incluye pasajeros en tránsito)</c:v>
                </c:pt>
              </c:strCache>
            </c:strRef>
          </c:cat>
          <c:val>
            <c:numRef>
              <c:f>OAP!$D$3:$D$8</c:f>
              <c:numCache>
                <c:formatCode>0.00%</c:formatCode>
                <c:ptCount val="6"/>
                <c:pt idx="0">
                  <c:v>0.29409999999999997</c:v>
                </c:pt>
                <c:pt idx="1">
                  <c:v>0.39579999999999999</c:v>
                </c:pt>
                <c:pt idx="2">
                  <c:v>0.14710000000000001</c:v>
                </c:pt>
                <c:pt idx="3">
                  <c:v>0.30909999999999999</c:v>
                </c:pt>
                <c:pt idx="4">
                  <c:v>0.74199999999999999</c:v>
                </c:pt>
                <c:pt idx="5">
                  <c:v>0.79259999999999997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38C-4F55-9743-F8F57C3BF5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757145072"/>
        <c:axId val="-757153776"/>
      </c:barChart>
      <c:catAx>
        <c:axId val="-757145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-757153776"/>
        <c:crosses val="autoZero"/>
        <c:auto val="1"/>
        <c:lblAlgn val="ctr"/>
        <c:lblOffset val="100"/>
        <c:noMultiLvlLbl val="0"/>
      </c:catAx>
      <c:valAx>
        <c:axId val="-75715377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-75714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rgbClr val="00206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OAP!$C$24:$C$27</c:f>
              <c:strCache>
                <c:ptCount val="4"/>
                <c:pt idx="0">
                  <c:v>Región Centro Sur Amazonía</c:v>
                </c:pt>
                <c:pt idx="1">
                  <c:v>Región Eje Cafetero</c:v>
                </c:pt>
                <c:pt idx="2">
                  <c:v>Región Llanos</c:v>
                </c:pt>
                <c:pt idx="3">
                  <c:v>Región Pacífico</c:v>
                </c:pt>
              </c:strCache>
            </c:strRef>
          </c:cat>
          <c:val>
            <c:numRef>
              <c:f>OAP!$D$24:$D$27</c:f>
              <c:numCache>
                <c:formatCode>0.00%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0.21429999999999999</c:v>
                </c:pt>
                <c:pt idx="3">
                  <c:v>0.28570000000000001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0B-4143-8C51-D40AC8C42DF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757155408"/>
        <c:axId val="-757154320"/>
      </c:barChart>
      <c:catAx>
        <c:axId val="-757155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-757154320"/>
        <c:crosses val="autoZero"/>
        <c:auto val="1"/>
        <c:lblAlgn val="ctr"/>
        <c:lblOffset val="100"/>
        <c:noMultiLvlLbl val="0"/>
      </c:catAx>
      <c:valAx>
        <c:axId val="-75715432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-757155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F62D-2D0E-4772-89DA-FA7116AC90C0}" type="datetimeFigureOut">
              <a:rPr lang="es-CO" smtClean="0"/>
              <a:t>12/10/2016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57D7-80DD-4A07-A1EA-5D0343306C1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92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F62D-2D0E-4772-89DA-FA7116AC90C0}" type="datetimeFigureOut">
              <a:rPr lang="es-CO" smtClean="0"/>
              <a:t>12/10/2016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57D7-80DD-4A07-A1EA-5D0343306C1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331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F62D-2D0E-4772-89DA-FA7116AC90C0}" type="datetimeFigureOut">
              <a:rPr lang="es-CO" smtClean="0"/>
              <a:t>12/10/2016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57D7-80DD-4A07-A1EA-5D0343306C1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1757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F62D-2D0E-4772-89DA-FA7116AC90C0}" type="datetimeFigureOut">
              <a:rPr lang="es-CO" smtClean="0"/>
              <a:t>12/10/2016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57D7-80DD-4A07-A1EA-5D0343306C1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067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F62D-2D0E-4772-89DA-FA7116AC90C0}" type="datetimeFigureOut">
              <a:rPr lang="es-CO" smtClean="0"/>
              <a:t>12/10/2016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57D7-80DD-4A07-A1EA-5D0343306C1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173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F62D-2D0E-4772-89DA-FA7116AC90C0}" type="datetimeFigureOut">
              <a:rPr lang="es-CO" smtClean="0"/>
              <a:t>12/10/2016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57D7-80DD-4A07-A1EA-5D0343306C1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276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F62D-2D0E-4772-89DA-FA7116AC90C0}" type="datetimeFigureOut">
              <a:rPr lang="es-CO" smtClean="0"/>
              <a:t>12/10/2016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57D7-80DD-4A07-A1EA-5D0343306C1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336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F62D-2D0E-4772-89DA-FA7116AC90C0}" type="datetimeFigureOut">
              <a:rPr lang="es-CO" smtClean="0"/>
              <a:t>12/10/2016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57D7-80DD-4A07-A1EA-5D0343306C1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909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F62D-2D0E-4772-89DA-FA7116AC90C0}" type="datetimeFigureOut">
              <a:rPr lang="es-CO" smtClean="0"/>
              <a:t>12/10/2016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57D7-80DD-4A07-A1EA-5D0343306C1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329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F62D-2D0E-4772-89DA-FA7116AC90C0}" type="datetimeFigureOut">
              <a:rPr lang="es-CO" smtClean="0"/>
              <a:t>12/10/2016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57D7-80DD-4A07-A1EA-5D0343306C1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744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F62D-2D0E-4772-89DA-FA7116AC90C0}" type="datetimeFigureOut">
              <a:rPr lang="es-CO" smtClean="0"/>
              <a:t>12/10/2016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57D7-80DD-4A07-A1EA-5D0343306C1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886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0F62D-2D0E-4772-89DA-FA7116AC90C0}" type="datetimeFigureOut">
              <a:rPr lang="es-CO" smtClean="0"/>
              <a:t>12/10/2016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C57D7-80DD-4A07-A1EA-5D0343306C1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722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sinergiapp.dnp.gov.co/#IndicEntidad/2/24/2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inergiapp.dnp.gov.co/#IndicEntidad/2/24/26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75520" y="700359"/>
            <a:ext cx="8460432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697406" y="5241665"/>
            <a:ext cx="61206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</a:rPr>
              <a:t>Fuente de información: </a:t>
            </a:r>
            <a:r>
              <a:rPr lang="es-CO" sz="1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http://sinergiapp.dnp.gov.co/#IndicEntidad/2/24/26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333328" y="703542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40" b="1" i="0" u="none" strike="noStrike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CO" sz="1600" dirty="0"/>
              <a:t>Programa: Infraestructura de T</a:t>
            </a:r>
            <a:r>
              <a:rPr lang="es-CO" sz="1600" dirty="0" smtClean="0"/>
              <a:t>ransporte </a:t>
            </a:r>
            <a:r>
              <a:rPr lang="es-CO" sz="1600" dirty="0"/>
              <a:t>A</a:t>
            </a:r>
            <a:r>
              <a:rPr lang="es-CO" sz="1600" dirty="0" smtClean="0"/>
              <a:t>éreo </a:t>
            </a:r>
            <a:r>
              <a:rPr lang="es-CO" sz="1600" dirty="0"/>
              <a:t>y A</a:t>
            </a:r>
            <a:r>
              <a:rPr lang="es-CO" sz="1600" dirty="0" smtClean="0"/>
              <a:t>eroportuario </a:t>
            </a:r>
            <a:r>
              <a:rPr lang="es-CO" sz="1600" dirty="0"/>
              <a:t>– </a:t>
            </a:r>
            <a:r>
              <a:rPr lang="es-CO" sz="1600" dirty="0" smtClean="0"/>
              <a:t>Avance </a:t>
            </a:r>
            <a:r>
              <a:rPr lang="es-CO" sz="1600" dirty="0"/>
              <a:t>C</a:t>
            </a:r>
            <a:r>
              <a:rPr lang="es-CO" sz="1600" dirty="0" smtClean="0"/>
              <a:t>uatrienio</a:t>
            </a:r>
            <a:endParaRPr lang="es-CO" sz="1600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5312405"/>
              </p:ext>
            </p:extLst>
          </p:nvPr>
        </p:nvGraphicFramePr>
        <p:xfrm>
          <a:off x="5626444" y="1509367"/>
          <a:ext cx="6343136" cy="304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ángulo 6"/>
          <p:cNvSpPr/>
          <p:nvPr/>
        </p:nvSpPr>
        <p:spPr>
          <a:xfrm>
            <a:off x="1783515" y="1508155"/>
            <a:ext cx="33553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6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SINERGIA - Sistema Nacional de Evaluación de Gestión y Resultados- liderado desde el Departamento Nacional de Planeación para el Seguimiento a través de la plataforma en línea en la cual se puede consultar los avances de las principales políticas y programas del Gobierno Nacional, entre ellos el Plan Nacional de Desarrollo 2014 – 2018: Todos por un Nuevo País.</a:t>
            </a:r>
            <a:endParaRPr lang="es-CO" sz="1600" kern="0" dirty="0">
              <a:solidFill>
                <a:sysClr val="windowText" lastClr="00000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578604" y="111189"/>
            <a:ext cx="2776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kern="0" dirty="0">
                <a:solidFill>
                  <a:sysClr val="windowText" lastClr="000000"/>
                </a:solidFill>
              </a:rPr>
              <a:t> </a:t>
            </a:r>
            <a:r>
              <a:rPr lang="es-C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INDICADORES  SINERGIA</a:t>
            </a:r>
          </a:p>
        </p:txBody>
      </p:sp>
    </p:spTree>
    <p:extLst>
      <p:ext uri="{BB962C8B-B14F-4D97-AF65-F5344CB8AC3E}">
        <p14:creationId xmlns:p14="http://schemas.microsoft.com/office/powerpoint/2010/main" val="3667276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631504" y="5422709"/>
            <a:ext cx="61206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 de información: </a:t>
            </a:r>
            <a:r>
              <a:rPr lang="es-CO" sz="11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http://sinergiapp.dnp.gov.co/#IndicEntidad/2/24/26</a:t>
            </a:r>
            <a:endParaRPr lang="es-CO" sz="11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437802" y="1183457"/>
            <a:ext cx="47757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Aeropuertos para la prosperidad I</a:t>
            </a:r>
            <a:r>
              <a:rPr lang="es-CO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ntervenidos </a:t>
            </a:r>
            <a:r>
              <a:rPr lang="es-CO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CO" kern="0" dirty="0">
                <a:solidFill>
                  <a:srgbClr val="002060"/>
                </a:solidFill>
              </a:rPr>
              <a:t>A</a:t>
            </a:r>
            <a:r>
              <a:rPr lang="es-CO" kern="0" dirty="0" smtClean="0">
                <a:solidFill>
                  <a:srgbClr val="002060"/>
                </a:solidFill>
              </a:rPr>
              <a:t>vance </a:t>
            </a:r>
            <a:r>
              <a:rPr lang="es-CO" kern="0" dirty="0">
                <a:solidFill>
                  <a:srgbClr val="002060"/>
                </a:solidFill>
              </a:rPr>
              <a:t>cuatrienio</a:t>
            </a:r>
            <a:endParaRPr lang="es-CO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6116709"/>
              </p:ext>
            </p:extLst>
          </p:nvPr>
        </p:nvGraphicFramePr>
        <p:xfrm>
          <a:off x="3699666" y="1829788"/>
          <a:ext cx="5256584" cy="2810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109047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iltro xmlns="03b53574-b39a-4c32-bfc1-d2c8a344c842" xsi:nil="true"/>
    <Descripci_x00f3_n xmlns="03b53574-b39a-4c32-bfc1-d2c8a344c842">Presentación power point</Descripci_x00f3_n>
    <Formato xmlns="03b53574-b39a-4c32-bfc1-d2c8a344c842">/Style%20Library/Images/ppt.svg</Formato>
    <Tipo_x0020_documento xmlns="03b53574-b39a-4c32-bfc1-d2c8a344c842">Presentación</Tipo_x0020_documento>
    <Vigencia xmlns="03b53574-b39a-4c32-bfc1-d2c8a344c842">2016</Vigencia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F3F97B85BA8D44A243ED7D89AE5FE8" ma:contentTypeVersion="5" ma:contentTypeDescription="Create a new document." ma:contentTypeScope="" ma:versionID="5c4de2511b434f3f4006d8327406b9cc">
  <xsd:schema xmlns:xsd="http://www.w3.org/2001/XMLSchema" xmlns:xs="http://www.w3.org/2001/XMLSchema" xmlns:p="http://schemas.microsoft.com/office/2006/metadata/properties" xmlns:ns2="03b53574-b39a-4c32-bfc1-d2c8a344c842" targetNamespace="http://schemas.microsoft.com/office/2006/metadata/properties" ma:root="true" ma:fieldsID="033ed93cc64821c2255846ef9234869d" ns2:_="">
    <xsd:import namespace="03b53574-b39a-4c32-bfc1-d2c8a344c842"/>
    <xsd:element name="properties">
      <xsd:complexType>
        <xsd:sequence>
          <xsd:element name="documentManagement">
            <xsd:complexType>
              <xsd:all>
                <xsd:element ref="ns2:Descripci_x00f3_n" minOccurs="0"/>
                <xsd:element ref="ns2:Tipo_x0020_documento" minOccurs="0"/>
                <xsd:element ref="ns2:Formato" minOccurs="0"/>
                <xsd:element ref="ns2:Filtro" minOccurs="0"/>
                <xsd:element ref="ns2:Vigenc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b53574-b39a-4c32-bfc1-d2c8a344c842" elementFormDefault="qualified">
    <xsd:import namespace="http://schemas.microsoft.com/office/2006/documentManagement/types"/>
    <xsd:import namespace="http://schemas.microsoft.com/office/infopath/2007/PartnerControls"/>
    <xsd:element name="Descripci_x00f3_n" ma:index="8" nillable="true" ma:displayName="Descripción" ma:internalName="Descripci_x00f3_n">
      <xsd:simpleType>
        <xsd:restriction base="dms:Text">
          <xsd:maxLength value="255"/>
        </xsd:restriction>
      </xsd:simpleType>
    </xsd:element>
    <xsd:element name="Tipo_x0020_documento" ma:index="9" nillable="true" ma:displayName="Tipo documento" ma:internalName="Tipo_x0020_documento">
      <xsd:simpleType>
        <xsd:restriction base="dms:Text">
          <xsd:maxLength value="255"/>
        </xsd:restriction>
      </xsd:simpleType>
    </xsd:element>
    <xsd:element name="Formato" ma:index="10" nillable="true" ma:displayName="Formato" ma:default="/Style%20Library/Images/pdf.svg" ma:format="Dropdown" ma:internalName="Formato">
      <xsd:simpleType>
        <xsd:restriction base="dms:Choice">
          <xsd:enumeration value="/Style%20Library/Images/pdf.svg"/>
          <xsd:enumeration value="/Style%20Library/Images/doc.svg"/>
          <xsd:enumeration value="/Style%20Library/Images/xls.svg"/>
          <xsd:enumeration value="/Style%20Library/Images/ppt.svg"/>
          <xsd:enumeration value="/Style%20Library/Images/jpg.svg"/>
        </xsd:restriction>
      </xsd:simpleType>
    </xsd:element>
    <xsd:element name="Filtro" ma:index="11" nillable="true" ma:displayName="Filtro" ma:internalName="Filtro">
      <xsd:simpleType>
        <xsd:restriction base="dms:Text">
          <xsd:maxLength value="255"/>
        </xsd:restriction>
      </xsd:simpleType>
    </xsd:element>
    <xsd:element name="Vigencia" ma:index="12" nillable="true" ma:displayName="Vigencia" ma:default="2016" ma:format="Dropdown" ma:internalName="Vigencia">
      <xsd:simpleType>
        <xsd:restriction base="dms:Choice"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BD61E6-2C23-4547-B6B9-110CF4787E74}"/>
</file>

<file path=customXml/itemProps2.xml><?xml version="1.0" encoding="utf-8"?>
<ds:datastoreItem xmlns:ds="http://schemas.openxmlformats.org/officeDocument/2006/customXml" ds:itemID="{2AAD0747-2B2F-4A82-AB3F-942C00F5CBC5}"/>
</file>

<file path=customXml/itemProps3.xml><?xml version="1.0" encoding="utf-8"?>
<ds:datastoreItem xmlns:ds="http://schemas.openxmlformats.org/officeDocument/2006/customXml" ds:itemID="{C7158BC1-E235-41C5-AC0C-A8FCBD609FB2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101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Indicadores sinergia aerocivil</dc:title>
  <dc:creator>Luisa Camila Arias Sabogal</dc:creator>
  <cp:lastModifiedBy>Uriel Bedoya Correa</cp:lastModifiedBy>
  <cp:revision>7</cp:revision>
  <dcterms:created xsi:type="dcterms:W3CDTF">2016-10-11T19:36:54Z</dcterms:created>
  <dcterms:modified xsi:type="dcterms:W3CDTF">2016-10-12T13:09:00Z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0x010100D6F3F97B85BA8D44A243ED7D89AE5FE8</vt:lpwstr>
  </property>
</Properties>
</file>